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/>
    <p:restoredTop sz="94629"/>
  </p:normalViewPr>
  <p:slideViewPr>
    <p:cSldViewPr snapToGrid="0" snapToObjects="1">
      <p:cViewPr varScale="1">
        <p:scale>
          <a:sx n="66" d="100"/>
          <a:sy n="66" d="100"/>
        </p:scale>
        <p:origin x="-778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1098E-B703-2441-B125-71A67D5A4573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72BA-BB91-B74C-B4D9-28FAA7D4A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38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45E6-078A-CF46-BD2A-628F055DDDD4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6B2E-E456-D44E-9C9F-EA86ACF79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6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A6B2E-E456-D44E-9C9F-EA86ACF79E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30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BE5-0C1F-C04A-B481-3692EF09FFDF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E998-8A68-FB47-B456-D9D0910E0650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C441-917C-6645-A5DC-67B5F23FB802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E15-FF8D-6C40-A5C5-ABDDDDAB9D1A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E188-CF66-624D-AD00-EE4C2F09802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E7D0-99B1-FE4F-A997-057A68A5DF3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AF02-12F1-F745-ABFA-2A2E0A1010BA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8FFC-FA72-9043-BC0E-6C710DE90E40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0BA7-52EB-7642-8F6F-211ECCD863A6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C6F6-6B47-7047-BD1E-DBE403A175B1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0C81-27D3-8B41-9BC2-E9CB4E597A72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3B2-4C63-E24D-AA93-413B42A61932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7377-6154-2F4B-B6AF-3F9CF1350A7B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9A68-A1B9-2C4F-9E3A-BC6D24FF3D5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388B-9E9F-CD40-869A-AAD4FD975509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B96-8CF1-2F49-AC19-720661F292DF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91B-0FE2-4C46-BB8D-C412110282BC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6322A-AA2D-1B4D-B7E1-A9957681CCD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DAFDD7-5278-AD40-8039-738A2F084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4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mailto:dkasim@santesy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affairs.org/blog/2016/08/29/healthy-indiana-2-0-is-challenging-medicaid-norms/" TargetMode="External"/><Relationship Id="rId2" Type="http://schemas.openxmlformats.org/officeDocument/2006/relationships/hyperlink" Target="http://www.acf.hhs.gov/ofa/programs/tan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ins.senate.gov/newsroom/cassidy-collins-release-legislative-text-obamacare-replacement-pl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6025" y="822855"/>
            <a:ext cx="9016998" cy="26161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It’s Not the “Repeal”</a:t>
            </a:r>
            <a:r>
              <a:rPr lang="mr-IN" b="1" dirty="0" smtClean="0">
                <a:solidFill>
                  <a:schemeClr val="accent1"/>
                </a:solidFill>
              </a:rPr>
              <a:t>…</a:t>
            </a:r>
            <a:r>
              <a:rPr lang="en-US" b="1" dirty="0" smtClean="0">
                <a:solidFill>
                  <a:schemeClr val="accent1"/>
                </a:solidFill>
              </a:rPr>
              <a:t>It’s the “Replace”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4539192"/>
            <a:ext cx="6987645" cy="138853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Opening Discussion </a:t>
            </a:r>
            <a:r>
              <a:rPr lang="mr-IN" sz="24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HealthTechNet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January 27, 2017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Deanne Kasim, Santesys Solutions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33" y="5774267"/>
            <a:ext cx="1691677" cy="9933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6270943"/>
            <a:ext cx="551167" cy="365125"/>
          </a:xfrm>
        </p:spPr>
        <p:txBody>
          <a:bodyPr/>
          <a:lstStyle/>
          <a:p>
            <a:fld id="{B8DAFDD7-5278-AD40-8039-738A2F08449C}" type="slidenum">
              <a:rPr lang="en-US" sz="1200" smtClean="0"/>
              <a:pPr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0323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09282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Mega-Mergers </a:t>
            </a:r>
            <a:r>
              <a:rPr lang="en-US" sz="2000" b="1" dirty="0" smtClean="0">
                <a:solidFill>
                  <a:schemeClr val="accent1"/>
                </a:solidFill>
              </a:rPr>
              <a:t>(not so fast)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Aetna-Humana merger, </a:t>
            </a:r>
            <a:r>
              <a:rPr lang="en-US" sz="3200" dirty="0" smtClean="0"/>
              <a:t>effectively </a:t>
            </a:r>
            <a:r>
              <a:rPr lang="en-US" sz="3200" dirty="0"/>
              <a:t>blocked by the U.S. </a:t>
            </a:r>
            <a:r>
              <a:rPr lang="en-US" sz="3200" dirty="0" smtClean="0"/>
              <a:t>DOJ, does </a:t>
            </a:r>
            <a:r>
              <a:rPr lang="en-US" sz="3200" dirty="0"/>
              <a:t>not bode well for the planned “mega-mergers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Expect mergers &amp; acquisitions within small- to mid-market plans</a:t>
            </a:r>
          </a:p>
          <a:p>
            <a:r>
              <a:rPr lang="en-US" sz="3200" dirty="0" smtClean="0"/>
              <a:t>How will this affect individual marketplace participation by insurers??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97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63071"/>
            <a:ext cx="10018713" cy="138504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Key Concerns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10873"/>
            <a:ext cx="10018713" cy="430417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Insurers need </a:t>
            </a:r>
            <a:r>
              <a:rPr lang="en-US" sz="2800" b="1" dirty="0"/>
              <a:t>to make key decisions on their 2018 insurance products, rates, </a:t>
            </a:r>
            <a:r>
              <a:rPr lang="en-US" sz="2800" b="1" dirty="0" smtClean="0"/>
              <a:t>market participation </a:t>
            </a:r>
            <a:r>
              <a:rPr lang="en-US" sz="2800" b="1" dirty="0"/>
              <a:t>by late </a:t>
            </a:r>
            <a:r>
              <a:rPr lang="en-US" sz="2800" b="1" dirty="0" smtClean="0"/>
              <a:t>April</a:t>
            </a:r>
            <a:r>
              <a:rPr lang="en-US" sz="2800" dirty="0"/>
              <a:t>!</a:t>
            </a:r>
            <a:endParaRPr lang="en-US" sz="2800" dirty="0" smtClean="0"/>
          </a:p>
          <a:p>
            <a:r>
              <a:rPr lang="en-US" sz="2800" dirty="0" smtClean="0"/>
              <a:t>Product </a:t>
            </a:r>
            <a:r>
              <a:rPr lang="en-US" sz="2800" dirty="0"/>
              <a:t>and rate filings </a:t>
            </a:r>
            <a:r>
              <a:rPr lang="en-US" sz="2800" dirty="0" smtClean="0"/>
              <a:t>due </a:t>
            </a:r>
            <a:r>
              <a:rPr lang="en-US" sz="2800" dirty="0"/>
              <a:t>to </a:t>
            </a:r>
            <a:r>
              <a:rPr lang="en-US" sz="2800" dirty="0" smtClean="0"/>
              <a:t>states beginning early May</a:t>
            </a:r>
          </a:p>
          <a:p>
            <a:r>
              <a:rPr lang="en-US" sz="2800" dirty="0" smtClean="0"/>
              <a:t>If Congress, White </a:t>
            </a:r>
            <a:r>
              <a:rPr lang="en-US" sz="2800" dirty="0"/>
              <a:t>House cannot come up with </a:t>
            </a:r>
            <a:r>
              <a:rPr lang="en-US" sz="2800" dirty="0" smtClean="0"/>
              <a:t>sound</a:t>
            </a:r>
            <a:r>
              <a:rPr lang="en-US" sz="2800" dirty="0"/>
              <a:t>, repeal AND replace framework by then that is encouraging to </a:t>
            </a:r>
            <a:r>
              <a:rPr lang="en-US" sz="2800" dirty="0" smtClean="0"/>
              <a:t>insurers:</a:t>
            </a:r>
          </a:p>
          <a:p>
            <a:pPr lvl="1"/>
            <a:r>
              <a:rPr lang="en-US" sz="2800" dirty="0" smtClean="0"/>
              <a:t>more exits </a:t>
            </a:r>
            <a:r>
              <a:rPr lang="en-US" sz="2800" dirty="0"/>
              <a:t>from </a:t>
            </a:r>
            <a:r>
              <a:rPr lang="en-US" sz="2800" dirty="0" smtClean="0"/>
              <a:t>individual market (?)</a:t>
            </a:r>
          </a:p>
          <a:p>
            <a:pPr lvl="1"/>
            <a:r>
              <a:rPr lang="en-US" sz="2800" dirty="0" smtClean="0"/>
              <a:t>significant </a:t>
            </a:r>
            <a:r>
              <a:rPr lang="en-US" sz="2800" dirty="0"/>
              <a:t>increases in premium amounts </a:t>
            </a:r>
            <a:r>
              <a:rPr lang="en-US" sz="2800" dirty="0" smtClean="0"/>
              <a:t>around the horn (especially </a:t>
            </a:r>
            <a:r>
              <a:rPr lang="en-US" sz="2800" dirty="0"/>
              <a:t>given the uncertainty re: enforcing the individual mandate</a:t>
            </a:r>
            <a:r>
              <a:rPr lang="en-US" sz="2800" dirty="0" smtClean="0"/>
              <a:t>) ??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91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&amp;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Deanne Kasim</a:t>
            </a:r>
          </a:p>
          <a:p>
            <a:pPr lvl="1"/>
            <a:r>
              <a:rPr lang="en-US" dirty="0" smtClean="0"/>
              <a:t>Partner, Santesys Solutions (</a:t>
            </a:r>
            <a:r>
              <a:rPr lang="en-US" dirty="0" err="1" smtClean="0"/>
              <a:t>santesys.net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2"/>
              </a:rPr>
              <a:t>dkasim@santesys.net</a:t>
            </a:r>
            <a:r>
              <a:rPr lang="en-US" dirty="0" smtClean="0"/>
              <a:t> / (cell) 301-807-8567</a:t>
            </a:r>
          </a:p>
          <a:p>
            <a:pPr lvl="1"/>
            <a:r>
              <a:rPr lang="en-US" dirty="0" smtClean="0"/>
              <a:t>@DKASIM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792" y="2709860"/>
            <a:ext cx="2618509" cy="26185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5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11" y="651934"/>
            <a:ext cx="10018713" cy="148443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“Repeal and Replace”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304" y="2065867"/>
            <a:ext cx="5654096" cy="44262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4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is Trump’s Healthcare Vision?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367741"/>
            <a:ext cx="10018713" cy="3124201"/>
          </a:xfrm>
        </p:spPr>
        <p:txBody>
          <a:bodyPr/>
          <a:lstStyle/>
          <a:p>
            <a:r>
              <a:rPr lang="en-US" sz="3600" b="1" i="1" dirty="0" smtClean="0"/>
              <a:t>“…a </a:t>
            </a:r>
            <a:r>
              <a:rPr lang="en-US" sz="3600" b="1" i="1" dirty="0"/>
              <a:t>patient-centered healthcare system that promotes choice, quality and affordability</a:t>
            </a:r>
            <a:r>
              <a:rPr lang="en-US" sz="3600" b="1" i="1" dirty="0" smtClean="0"/>
              <a:t>”</a:t>
            </a:r>
          </a:p>
          <a:p>
            <a:pPr lvl="1"/>
            <a:r>
              <a:rPr lang="en-US" sz="2800" i="1" dirty="0" smtClean="0"/>
              <a:t>(Well, that was specific</a:t>
            </a:r>
            <a:r>
              <a:rPr lang="mr-IN" sz="2800" i="1" dirty="0" smtClean="0"/>
              <a:t>…</a:t>
            </a:r>
            <a:r>
              <a:rPr lang="en-US" sz="2800" i="1" dirty="0" smtClean="0"/>
              <a:t>)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38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17500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“Executive Order”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154766"/>
            <a:ext cx="10018713" cy="1690689"/>
          </a:xfrm>
        </p:spPr>
        <p:txBody>
          <a:bodyPr>
            <a:no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irects </a:t>
            </a:r>
            <a:r>
              <a:rPr lang="en-US" sz="3200" dirty="0"/>
              <a:t>federal agencies to take </a:t>
            </a:r>
            <a:r>
              <a:rPr lang="en-US" sz="3200" dirty="0" smtClean="0"/>
              <a:t>(vague?) </a:t>
            </a:r>
            <a:r>
              <a:rPr lang="en-US" sz="3200" dirty="0"/>
              <a:t>steps </a:t>
            </a:r>
            <a:r>
              <a:rPr lang="en-US" sz="3200" dirty="0" smtClean="0"/>
              <a:t>ensuring implementation </a:t>
            </a:r>
            <a:r>
              <a:rPr lang="en-US" sz="3200" dirty="0"/>
              <a:t>of the ACA </a:t>
            </a:r>
            <a:r>
              <a:rPr lang="en-US" sz="3200" b="1" dirty="0"/>
              <a:t>minimizes </a:t>
            </a:r>
            <a:r>
              <a:rPr lang="en-US" sz="3200" b="1" dirty="0" smtClean="0"/>
              <a:t>burdens </a:t>
            </a:r>
            <a:r>
              <a:rPr lang="en-US" sz="3200" b="1" dirty="0"/>
              <a:t>on impacted parties </a:t>
            </a:r>
            <a:r>
              <a:rPr lang="en-US" sz="3200" dirty="0"/>
              <a:t>(including individuals, states, manufacturers and more)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29" y="4271963"/>
            <a:ext cx="4413476" cy="23706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61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14338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Does It Mean??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543175"/>
            <a:ext cx="10018713" cy="3248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Executive </a:t>
            </a:r>
            <a:r>
              <a:rPr lang="en-US" sz="3200" dirty="0"/>
              <a:t>order </a:t>
            </a:r>
            <a:r>
              <a:rPr lang="en-US" sz="3200" b="1" i="1" dirty="0"/>
              <a:t>could</a:t>
            </a:r>
            <a:r>
              <a:rPr lang="en-US" sz="3200" b="1" dirty="0"/>
              <a:t> enable HHS to decrease enforcement </a:t>
            </a:r>
            <a:r>
              <a:rPr lang="en-US" sz="3200" dirty="0"/>
              <a:t>of the individual mandate portion of the </a:t>
            </a:r>
            <a:r>
              <a:rPr lang="en-US" sz="3200" dirty="0" smtClean="0"/>
              <a:t>ACA</a:t>
            </a:r>
          </a:p>
          <a:p>
            <a:r>
              <a:rPr lang="en-US" sz="3200" b="1" dirty="0" smtClean="0"/>
              <a:t>Not enough details to </a:t>
            </a:r>
            <a:r>
              <a:rPr lang="en-US" sz="3200" b="1" dirty="0"/>
              <a:t>spell </a:t>
            </a:r>
            <a:r>
              <a:rPr lang="en-US" sz="3200" b="1" dirty="0" smtClean="0"/>
              <a:t>out intent, </a:t>
            </a:r>
            <a:r>
              <a:rPr lang="en-US" sz="3200" dirty="0"/>
              <a:t>nor are there specific points on </a:t>
            </a:r>
            <a:r>
              <a:rPr lang="en-US" sz="3200" dirty="0" smtClean="0"/>
              <a:t>next steps (</a:t>
            </a:r>
            <a:r>
              <a:rPr lang="en-US" sz="3200" i="1" dirty="0" smtClean="0"/>
              <a:t>suspense and drama!)</a:t>
            </a:r>
          </a:p>
          <a:p>
            <a:r>
              <a:rPr lang="en-US" sz="3200" dirty="0" smtClean="0"/>
              <a:t>If individual </a:t>
            </a:r>
            <a:r>
              <a:rPr lang="en-US" sz="3200" dirty="0"/>
              <a:t>mandate can be weakened to any extent </a:t>
            </a:r>
            <a:r>
              <a:rPr lang="en-US" sz="3200" b="1" i="1" dirty="0" smtClean="0"/>
              <a:t>without </a:t>
            </a:r>
            <a:r>
              <a:rPr lang="en-US" sz="3200" b="1" i="1" dirty="0"/>
              <a:t>a replacement plan </a:t>
            </a:r>
            <a:r>
              <a:rPr lang="en-US" sz="3200" dirty="0"/>
              <a:t>in </a:t>
            </a:r>
            <a:r>
              <a:rPr lang="en-US" sz="3200" dirty="0" smtClean="0"/>
              <a:t>place, executives </a:t>
            </a:r>
            <a:r>
              <a:rPr lang="en-US" sz="3200" dirty="0"/>
              <a:t>– </a:t>
            </a:r>
            <a:r>
              <a:rPr lang="en-US" sz="3200" b="1" i="1" dirty="0"/>
              <a:t>particularly </a:t>
            </a:r>
            <a:r>
              <a:rPr lang="en-US" sz="3200" b="1" i="1" dirty="0" smtClean="0"/>
              <a:t>health </a:t>
            </a:r>
            <a:r>
              <a:rPr lang="en-US" sz="3200" b="1" i="1" dirty="0"/>
              <a:t>insurers </a:t>
            </a:r>
            <a:r>
              <a:rPr lang="en-US" sz="3200" dirty="0"/>
              <a:t>– </a:t>
            </a:r>
            <a:r>
              <a:rPr lang="en-US" sz="3200" dirty="0" smtClean="0"/>
              <a:t>will worry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92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00038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Individual Mandate, Guaranteed Coverage, Affordability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14563"/>
            <a:ext cx="10018713" cy="464343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Mandate + Guaranteed Issue (</a:t>
            </a:r>
            <a:r>
              <a:rPr lang="en-US" sz="3000" b="1" dirty="0" smtClean="0"/>
              <a:t>don’t rock the USS Risk Pool!)</a:t>
            </a:r>
          </a:p>
          <a:p>
            <a:pPr fontAlgn="base"/>
            <a:r>
              <a:rPr lang="en-US" sz="3000" dirty="0"/>
              <a:t>All key Republican plans authored to date (Price, Ryan, and Cassidy) </a:t>
            </a:r>
            <a:r>
              <a:rPr lang="en-US" sz="3000" dirty="0" smtClean="0"/>
              <a:t>end insurance </a:t>
            </a:r>
            <a:r>
              <a:rPr lang="en-US" sz="3000" dirty="0"/>
              <a:t>subsidies </a:t>
            </a:r>
            <a:r>
              <a:rPr lang="en-US" sz="3000" dirty="0" smtClean="0"/>
              <a:t>+ institution </a:t>
            </a:r>
            <a:r>
              <a:rPr lang="en-US" sz="3000" dirty="0"/>
              <a:t>of individual HSAs </a:t>
            </a:r>
            <a:r>
              <a:rPr lang="en-US" sz="3000" dirty="0" smtClean="0"/>
              <a:t>+ </a:t>
            </a:r>
            <a:r>
              <a:rPr lang="en-US" sz="3000" dirty="0"/>
              <a:t>tax deductions for insurance premiums </a:t>
            </a:r>
            <a:r>
              <a:rPr lang="en-US" sz="3000" dirty="0" smtClean="0"/>
              <a:t>paid </a:t>
            </a:r>
          </a:p>
          <a:p>
            <a:pPr lvl="1" fontAlgn="base"/>
            <a:r>
              <a:rPr lang="en-US" sz="3000" b="1" dirty="0" smtClean="0"/>
              <a:t>What about the public insurance exchanges (next week</a:t>
            </a:r>
            <a:r>
              <a:rPr lang="mr-IN" sz="3000" b="1" dirty="0" smtClean="0"/>
              <a:t>…</a:t>
            </a:r>
            <a:r>
              <a:rPr lang="en-US" sz="3000" b="1" dirty="0" smtClean="0"/>
              <a:t>)</a:t>
            </a:r>
          </a:p>
          <a:p>
            <a:pPr lvl="1" fontAlgn="base"/>
            <a:r>
              <a:rPr lang="en-US" sz="3000" dirty="0" smtClean="0"/>
              <a:t>Ending subsidies </a:t>
            </a:r>
            <a:r>
              <a:rPr lang="en-US" sz="3000" b="1" i="1" dirty="0" smtClean="0"/>
              <a:t>could</a:t>
            </a:r>
            <a:r>
              <a:rPr lang="en-US" sz="3000" dirty="0" smtClean="0"/>
              <a:t> </a:t>
            </a:r>
            <a:r>
              <a:rPr lang="en-US" sz="3000" dirty="0"/>
              <a:t>quickly lead to </a:t>
            </a:r>
            <a:r>
              <a:rPr lang="en-US" sz="3000" dirty="0" smtClean="0"/>
              <a:t>demise </a:t>
            </a:r>
            <a:r>
              <a:rPr lang="en-US" sz="3000" dirty="0"/>
              <a:t>of public </a:t>
            </a:r>
            <a:r>
              <a:rPr lang="en-US" sz="3000" dirty="0" smtClean="0"/>
              <a:t>HIXs - many would </a:t>
            </a:r>
            <a:r>
              <a:rPr lang="en-US" sz="3000" dirty="0"/>
              <a:t>not be able to afford current policy prices without </a:t>
            </a:r>
            <a:r>
              <a:rPr lang="en-US" sz="3000" dirty="0" smtClean="0"/>
              <a:t>cash subsidies</a:t>
            </a:r>
          </a:p>
          <a:p>
            <a:pPr lvl="1" fontAlgn="base"/>
            <a:r>
              <a:rPr lang="en-US" sz="3000" b="1" i="1" dirty="0" smtClean="0"/>
              <a:t>Rise of the private exchanges?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0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74811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About High Risk Pools?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2400" dirty="0" smtClean="0"/>
              <a:t>(if guaranteed issue goes away</a:t>
            </a:r>
            <a:r>
              <a:rPr lang="mr-IN" sz="2400" dirty="0" smtClean="0"/>
              <a:t>…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27410"/>
            <a:ext cx="10018713" cy="4659127"/>
          </a:xfrm>
        </p:spPr>
        <p:txBody>
          <a:bodyPr>
            <a:noAutofit/>
          </a:bodyPr>
          <a:lstStyle/>
          <a:p>
            <a:pPr fontAlgn="base"/>
            <a:r>
              <a:rPr lang="en-US" sz="2800" dirty="0" smtClean="0"/>
              <a:t>Price’s proposal: $3B / 3 </a:t>
            </a:r>
            <a:r>
              <a:rPr lang="en-US" sz="2800" dirty="0"/>
              <a:t>years for state high-risk pools </a:t>
            </a:r>
            <a:r>
              <a:rPr lang="en-US" sz="2800" dirty="0" smtClean="0"/>
              <a:t>+  state incentives t0 </a:t>
            </a:r>
            <a:r>
              <a:rPr lang="en-US" sz="2800" dirty="0"/>
              <a:t>hold premiums under </a:t>
            </a:r>
            <a:r>
              <a:rPr lang="en-US" sz="2800" dirty="0" smtClean="0"/>
              <a:t>2x standard rates</a:t>
            </a:r>
          </a:p>
          <a:p>
            <a:pPr lvl="1" fontAlgn="base"/>
            <a:r>
              <a:rPr lang="en-US" sz="2800" dirty="0" smtClean="0"/>
              <a:t>The </a:t>
            </a:r>
            <a:r>
              <a:rPr lang="en-US" sz="2800" dirty="0"/>
              <a:t>Ryan </a:t>
            </a:r>
            <a:r>
              <a:rPr lang="en-US" sz="2800" dirty="0" smtClean="0"/>
              <a:t>“Better Way” </a:t>
            </a:r>
            <a:r>
              <a:rPr lang="en-US" sz="2800" dirty="0"/>
              <a:t>plan </a:t>
            </a:r>
            <a:r>
              <a:rPr lang="en-US" sz="2800" dirty="0" smtClean="0"/>
              <a:t>proposes </a:t>
            </a:r>
            <a:r>
              <a:rPr lang="en-US" sz="2800" dirty="0"/>
              <a:t>$</a:t>
            </a:r>
            <a:r>
              <a:rPr lang="en-US" sz="2800" dirty="0" smtClean="0"/>
              <a:t>25B  (no funding time period)</a:t>
            </a:r>
            <a:endParaRPr lang="en-US" sz="2800" dirty="0"/>
          </a:p>
          <a:p>
            <a:pPr fontAlgn="base"/>
            <a:r>
              <a:rPr lang="en-US" sz="2800" dirty="0" smtClean="0"/>
              <a:t>Essentially </a:t>
            </a:r>
            <a:r>
              <a:rPr lang="en-US" sz="2800" b="1" dirty="0" smtClean="0"/>
              <a:t>splitting risk </a:t>
            </a:r>
            <a:r>
              <a:rPr lang="en-US" sz="2800" b="1" dirty="0"/>
              <a:t>pool </a:t>
            </a:r>
            <a:r>
              <a:rPr lang="en-US" sz="2800" dirty="0"/>
              <a:t>into </a:t>
            </a:r>
            <a:r>
              <a:rPr lang="en-US" sz="2800" b="1" dirty="0" smtClean="0"/>
              <a:t>healthier vs. the sick </a:t>
            </a:r>
            <a:r>
              <a:rPr lang="en-US" sz="2800" dirty="0" smtClean="0"/>
              <a:t>with state </a:t>
            </a:r>
            <a:r>
              <a:rPr lang="en-US" sz="2800" dirty="0"/>
              <a:t>high-risk pools as </a:t>
            </a:r>
            <a:r>
              <a:rPr lang="en-US" sz="2800" dirty="0" smtClean="0"/>
              <a:t>fallback </a:t>
            </a:r>
            <a:r>
              <a:rPr lang="en-US" sz="2800" dirty="0"/>
              <a:t>for high-cost patients who lose coverage </a:t>
            </a:r>
          </a:p>
          <a:p>
            <a:pPr lvl="1" fontAlgn="base"/>
            <a:r>
              <a:rPr lang="en-US" sz="2800" b="1" i="1" dirty="0" smtClean="0"/>
              <a:t>Requires new rules </a:t>
            </a:r>
            <a:r>
              <a:rPr lang="en-US" sz="2800" dirty="0" smtClean="0"/>
              <a:t>to protect those with pre-existing </a:t>
            </a:r>
            <a:r>
              <a:rPr lang="en-US" sz="2800" dirty="0"/>
              <a:t>conditions </a:t>
            </a:r>
            <a:r>
              <a:rPr lang="en-US" sz="2800" dirty="0" smtClean="0"/>
              <a:t>immediately, </a:t>
            </a:r>
            <a:r>
              <a:rPr lang="en-US" sz="2800" dirty="0"/>
              <a:t>eliminate lifetime </a:t>
            </a:r>
            <a:r>
              <a:rPr lang="en-US" sz="2800" dirty="0" smtClean="0"/>
              <a:t>caps, and MUST HAVE adequate </a:t>
            </a:r>
            <a:r>
              <a:rPr lang="en-US" sz="2800" dirty="0"/>
              <a:t>funding </a:t>
            </a:r>
            <a:r>
              <a:rPr lang="en-US" sz="2800" dirty="0" smtClean="0"/>
              <a:t>for affordability, stop loss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57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85763"/>
            <a:ext cx="10018713" cy="144303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Tom Price’s Vision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94330"/>
            <a:ext cx="10018713" cy="4652682"/>
          </a:xfrm>
        </p:spPr>
        <p:txBody>
          <a:bodyPr>
            <a:no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ommitted </a:t>
            </a:r>
            <a:r>
              <a:rPr lang="en-US" dirty="0"/>
              <a:t>to </a:t>
            </a:r>
            <a:r>
              <a:rPr lang="en-US" b="1" dirty="0"/>
              <a:t>“…all Americans having access to </a:t>
            </a:r>
            <a:r>
              <a:rPr lang="en-US" b="1" dirty="0" smtClean="0"/>
              <a:t>healthcare” </a:t>
            </a:r>
          </a:p>
          <a:p>
            <a:r>
              <a:rPr lang="en-US" b="1" dirty="0"/>
              <a:t>S</a:t>
            </a:r>
            <a:r>
              <a:rPr lang="en-US" b="1" dirty="0" smtClean="0"/>
              <a:t>tate Medicaid block </a:t>
            </a:r>
            <a:r>
              <a:rPr lang="en-US" b="1" dirty="0"/>
              <a:t>grants </a:t>
            </a:r>
            <a:r>
              <a:rPr lang="en-US" b="1" dirty="0" smtClean="0"/>
              <a:t>to </a:t>
            </a:r>
            <a:r>
              <a:rPr lang="en-US" b="1" dirty="0"/>
              <a:t>operate similar to  </a:t>
            </a:r>
            <a:r>
              <a:rPr lang="en-US" b="1" dirty="0">
                <a:hlinkClick r:id="rId2"/>
              </a:rPr>
              <a:t>TANF program.</a:t>
            </a:r>
            <a:r>
              <a:rPr lang="en-US" b="1" dirty="0"/>
              <a:t> </a:t>
            </a:r>
            <a:r>
              <a:rPr lang="en-US" b="1" dirty="0" smtClean="0"/>
              <a:t> </a:t>
            </a:r>
            <a:r>
              <a:rPr lang="en-US" dirty="0" smtClean="0"/>
              <a:t>Add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Seema Verma’s </a:t>
            </a:r>
            <a:r>
              <a:rPr lang="en-US" dirty="0"/>
              <a:t> nomination to head </a:t>
            </a:r>
            <a:r>
              <a:rPr lang="en-US" dirty="0" smtClean="0"/>
              <a:t>CMS</a:t>
            </a:r>
            <a:r>
              <a:rPr lang="mr-IN" dirty="0" smtClean="0"/>
              <a:t>…</a:t>
            </a:r>
            <a:r>
              <a:rPr lang="en-US" dirty="0" smtClean="0"/>
              <a:t>more </a:t>
            </a:r>
            <a:r>
              <a:rPr lang="en-US" dirty="0"/>
              <a:t>likely </a:t>
            </a:r>
            <a:r>
              <a:rPr lang="en-US" dirty="0" smtClean="0"/>
              <a:t>the </a:t>
            </a:r>
            <a:r>
              <a:rPr lang="en-US" dirty="0"/>
              <a:t>intent </a:t>
            </a:r>
            <a:r>
              <a:rPr lang="en-US" dirty="0" smtClean="0"/>
              <a:t>will </a:t>
            </a:r>
            <a:r>
              <a:rPr lang="en-US" dirty="0"/>
              <a:t>have </a:t>
            </a:r>
            <a:r>
              <a:rPr lang="en-US" b="1" dirty="0"/>
              <a:t>increased focus on the following</a:t>
            </a:r>
            <a:r>
              <a:rPr lang="en-US" b="1" dirty="0" smtClean="0"/>
              <a:t>:</a:t>
            </a:r>
          </a:p>
          <a:p>
            <a:pPr lvl="1"/>
            <a:r>
              <a:rPr lang="en-US" sz="2400" dirty="0"/>
              <a:t>Customized </a:t>
            </a:r>
            <a:r>
              <a:rPr lang="en-US" sz="2400" dirty="0" smtClean="0"/>
              <a:t>state eligibility </a:t>
            </a:r>
            <a:r>
              <a:rPr lang="en-US" sz="2400" dirty="0"/>
              <a:t>requirements </a:t>
            </a:r>
            <a:r>
              <a:rPr lang="en-US" sz="2400" dirty="0" smtClean="0"/>
              <a:t>with real </a:t>
            </a:r>
            <a:r>
              <a:rPr lang="en-US" sz="2400" dirty="0"/>
              <a:t>potential for decreased overall federal funding, </a:t>
            </a:r>
            <a:r>
              <a:rPr lang="en-US" sz="2400" b="1" dirty="0"/>
              <a:t>requiring states to be more creative in their </a:t>
            </a:r>
            <a:r>
              <a:rPr lang="en-US" sz="2400" b="1" dirty="0" smtClean="0"/>
              <a:t>approach</a:t>
            </a:r>
          </a:p>
          <a:p>
            <a:pPr lvl="1"/>
            <a:r>
              <a:rPr lang="en-US" sz="2400" dirty="0" smtClean="0"/>
              <a:t>More managed </a:t>
            </a:r>
            <a:r>
              <a:rPr lang="en-US" sz="2400" dirty="0"/>
              <a:t>care, population health, and/or work requirements for able </a:t>
            </a:r>
            <a:r>
              <a:rPr lang="en-US" sz="2400" dirty="0" smtClean="0"/>
              <a:t>recipients</a:t>
            </a:r>
          </a:p>
          <a:p>
            <a:pPr lvl="1"/>
            <a:r>
              <a:rPr lang="en-US" sz="2400" b="1" dirty="0" smtClean="0"/>
              <a:t>Doing more with less for the safety net populations </a:t>
            </a:r>
            <a:r>
              <a:rPr lang="en-US" sz="2400" dirty="0" smtClean="0"/>
              <a:t>(challenge AND opportunity)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1000"/>
            <a:ext cx="10018713" cy="17525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Cassidy and Collins Bill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ntroduced</a:t>
            </a:r>
            <a:r>
              <a:rPr lang="en-US" sz="3200" dirty="0"/>
              <a:t> </a:t>
            </a:r>
            <a:r>
              <a:rPr lang="en-US" sz="3200" dirty="0">
                <a:hlinkClick r:id="rId2"/>
              </a:rPr>
              <a:t>“replace” legislation </a:t>
            </a:r>
            <a:r>
              <a:rPr lang="en-US" sz="3200" dirty="0"/>
              <a:t>essentially allowing individual states to choose to remain with </a:t>
            </a:r>
            <a:r>
              <a:rPr lang="en-US" sz="3200" dirty="0" smtClean="0"/>
              <a:t>existing </a:t>
            </a:r>
            <a:r>
              <a:rPr lang="en-US" sz="3200" dirty="0"/>
              <a:t>ACA framework, or enact their own version </a:t>
            </a:r>
            <a:endParaRPr lang="en-US" sz="3200" dirty="0" smtClean="0"/>
          </a:p>
          <a:p>
            <a:r>
              <a:rPr lang="en-US" sz="3200" dirty="0" smtClean="0"/>
              <a:t>Ultimate </a:t>
            </a:r>
            <a:r>
              <a:rPr lang="en-US" sz="3200" dirty="0"/>
              <a:t>plan for state </a:t>
            </a:r>
            <a:r>
              <a:rPr lang="en-US" sz="3200" dirty="0" smtClean="0"/>
              <a:t>choice??</a:t>
            </a:r>
          </a:p>
          <a:p>
            <a:pPr lvl="1"/>
            <a:r>
              <a:rPr lang="en-US" sz="3200" dirty="0" smtClean="0"/>
              <a:t>50 different states = a LOT of choices for individual market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FDD7-5278-AD40-8039-738A2F0844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052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2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950B0E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986</TotalTime>
  <Words>466</Words>
  <Application>Microsoft Office PowerPoint</Application>
  <PresentationFormat>Custom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Parallax</vt:lpstr>
      <vt:lpstr>It’s Not the “Repeal”…It’s the “Replace”</vt:lpstr>
      <vt:lpstr>“Repeal and Replace”</vt:lpstr>
      <vt:lpstr>What is Trump’s Healthcare Vision?</vt:lpstr>
      <vt:lpstr>The “Executive Order”</vt:lpstr>
      <vt:lpstr>What Does It Mean??</vt:lpstr>
      <vt:lpstr>Individual Mandate, Guaranteed Coverage, Affordability</vt:lpstr>
      <vt:lpstr>What About High Risk Pools?  (if guaranteed issue goes away…)</vt:lpstr>
      <vt:lpstr>Tom Price’s Vision</vt:lpstr>
      <vt:lpstr>Cassidy and Collins Bill</vt:lpstr>
      <vt:lpstr>Mega-Mergers (not so fast)</vt:lpstr>
      <vt:lpstr>Key Concerns</vt:lpstr>
      <vt:lpstr>Questions &amp; 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Not the “Repeal”…It’s the “Replace”</dc:title>
  <dc:creator>Deanne Kasim</dc:creator>
  <cp:lastModifiedBy>Jesse Emerson</cp:lastModifiedBy>
  <cp:revision>10</cp:revision>
  <cp:lastPrinted>2017-01-26T23:13:56Z</cp:lastPrinted>
  <dcterms:created xsi:type="dcterms:W3CDTF">2017-01-26T22:09:51Z</dcterms:created>
  <dcterms:modified xsi:type="dcterms:W3CDTF">2017-02-01T17:18:36Z</dcterms:modified>
</cp:coreProperties>
</file>